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3" r:id="rId3"/>
    <p:sldId id="257" r:id="rId4"/>
    <p:sldId id="272" r:id="rId5"/>
    <p:sldId id="271" r:id="rId6"/>
    <p:sldId id="274" r:id="rId7"/>
    <p:sldId id="268" r:id="rId8"/>
    <p:sldId id="263" r:id="rId9"/>
    <p:sldId id="276" r:id="rId10"/>
    <p:sldId id="287" r:id="rId11"/>
    <p:sldId id="275" r:id="rId12"/>
    <p:sldId id="270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8" r:id="rId21"/>
    <p:sldId id="285" r:id="rId22"/>
    <p:sldId id="289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17F80F-20CF-4C82-8B79-0863EF0D7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AA73DA-CDB6-4452-81CD-70F4ED9AF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C5998D-9DCD-4A9C-9FEB-347DB30E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5BA85B-B543-460D-A6C7-BAA7E065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A38713-1A3E-4F09-B90E-5D72FC9B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63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5D22E1-7FC1-4589-A87B-331B5889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DDB151-92A3-4E0D-A0B0-80FB4FB80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93C43D-6772-46BA-8AB4-7D39B409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0367F9-7559-438C-A424-F80F1F12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48765B-502D-428F-B745-A86E0A1D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1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3018695-8754-45CB-B9C6-DB1B25E89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BF0C2D9-34B9-4F42-AAC4-719F06A7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83E822-43E1-4D2F-9116-A58DC761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B53695-00AD-4268-B73C-6D0B05F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41F4B5-A6D9-44ED-A6B7-2164678B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3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2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4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4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2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6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4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AC5956-06E4-474D-B184-C88344F9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34FE0F-309D-4A0F-A7F5-FCBCEC767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981ED8-8A7E-4B9C-84AE-D49296E0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166B79-C6FE-407E-B2CF-63684F35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761C87-EBF8-4E22-AC28-E3E4E2CD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6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8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19EC41-10C9-443A-86E8-427916B1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3907011-592A-4B57-A8DD-89926D1E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A50E81-AA1C-4BE1-83FA-03BF9087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524B6-652E-4ED7-B1A2-FA5BC0A1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C5727E-4CB8-430B-9BEE-7C312ADD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6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BB209E-A62B-44FC-A878-4E2619D7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40BFE1-78EB-489C-928B-B7AD3C0FC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C4510F-45DF-4A66-B665-874460518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B1A0D6-6158-4128-BEAA-CA5D7F21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5207869-3C00-4ECB-AEA6-4F4B272F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91F771-2019-4C7F-824A-89DC72ED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24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D1E747-713C-4806-842A-EA014368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50EF96C-6348-4CB3-AB36-C95FF77FB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608C341-0833-4EFA-84BC-3CFD9D4B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AA0BA21-FADE-4C22-98E0-2473E620F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9B6E94-4A04-46D6-A05E-E8D58B9B1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B168F7C-9695-4764-AAD7-63B1E851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241533C-5962-4AB5-9BD0-C7E89AFD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1ADEF6A-A2F9-40D0-9563-467DB433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2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8B1EFB-E9AF-4171-8904-3978373A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6AFE83-710E-4BEE-B4BD-42FA1C16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CE5FFF6-6973-42DC-BCCF-86A5E9D9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D1AF4B6-6270-4EFD-A3BB-7D4D8CFE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42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8DC1545-675C-408C-8926-80E58DC6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8C04E86-9651-4CDA-954F-511E6D29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D76328-8E01-434D-91EB-55A8733D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0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90A223-E96C-48BC-B18F-E8AA5A76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E52102-BD7F-4FB8-A9EA-CE13CE20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059B3A-7CFE-4002-8DAB-B958AE71F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68A6B6-E97E-4566-AA8E-3073F1B6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412F24A-60CA-458C-A01B-DDF43A50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DD10A1B-545F-41DA-8EDF-DA473D99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21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821CBF-2036-46CC-AC3D-6CB1A023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C9A464B-4F5C-42E0-94AB-FACCF10B9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773A75-EC50-4512-B915-251BB29B3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FC85CD-5BE2-4CC4-9730-9193C5E4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89C754-6795-4FC7-A25A-2DA6B448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F5568A-CA08-42B5-B3A4-57FB7760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89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CCD81B-158A-49B0-99E1-FE94CFE8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F701524-0312-428E-9609-19BBE27B2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B5A89C-8FE9-4E58-8410-19A160271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4214-B131-4A11-823F-9774D507B50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7A9D36-DFD9-45E2-8652-DD1C9491B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143293-8ED6-40CE-9E04-F47BD94CF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9B06-0F0B-4520-B2CD-1D3732566D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2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7552170-2525-42D4-A898-C3B0AE475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16"/>
          <a:stretch/>
        </p:blipFill>
        <p:spPr>
          <a:xfrm>
            <a:off x="0" y="9427"/>
            <a:ext cx="12192000" cy="6857142"/>
          </a:xfrm>
          <a:prstGeom prst="rect">
            <a:avLst/>
          </a:prstGeom>
        </p:spPr>
      </p:pic>
      <p:sp>
        <p:nvSpPr>
          <p:cNvPr id="7" name="Τίτλος 6">
            <a:extLst>
              <a:ext uri="{FF2B5EF4-FFF2-40B4-BE49-F238E27FC236}">
                <a16:creationId xmlns:a16="http://schemas.microsoft.com/office/drawing/2014/main" id="{03C8539C-1ABF-4192-A98C-FB182A0F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80" y="2818614"/>
            <a:ext cx="10382839" cy="1106938"/>
          </a:xfrm>
        </p:spPr>
        <p:txBody>
          <a:bodyPr/>
          <a:lstStyle/>
          <a:p>
            <a:pPr algn="ctr"/>
            <a:r>
              <a:rPr lang="el-GR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Δενδριμερή</a:t>
            </a:r>
            <a:r>
              <a:rPr lang="el-GR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l-GR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δομή και εφαρμογές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F1E2D-5323-48D0-B2DC-7E107C7F840F}"/>
              </a:ext>
            </a:extLst>
          </p:cNvPr>
          <p:cNvSpPr txBox="1"/>
          <p:nvPr/>
        </p:nvSpPr>
        <p:spPr>
          <a:xfrm>
            <a:off x="2677212" y="5260157"/>
            <a:ext cx="693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Μάνος Ορφανός ,Α.Μ. 1042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2E672-DF04-4C86-894D-4183131B5848}"/>
              </a:ext>
            </a:extLst>
          </p:cNvPr>
          <p:cNvSpPr txBox="1"/>
          <p:nvPr/>
        </p:nvSpPr>
        <p:spPr>
          <a:xfrm>
            <a:off x="3261674" y="575035"/>
            <a:ext cx="518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(ΓΜΠ84)-</a:t>
            </a:r>
            <a:r>
              <a:rPr lang="el-GR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Υπερμοριακή</a:t>
            </a:r>
            <a:r>
              <a:rPr lang="el-GR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Χημεία</a:t>
            </a:r>
          </a:p>
        </p:txBody>
      </p:sp>
    </p:spTree>
    <p:extLst>
      <p:ext uri="{BB962C8B-B14F-4D97-AF65-F5344CB8AC3E}">
        <p14:creationId xmlns:p14="http://schemas.microsoft.com/office/powerpoint/2010/main" val="166109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99E6538-FE84-47D6-859E-5C9EBF3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Convergent method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76ED4-994C-4A62-BCA0-A7F1EBF115EC}"/>
              </a:ext>
            </a:extLst>
          </p:cNvPr>
          <p:cNvSpPr txBox="1"/>
          <p:nvPr/>
        </p:nvSpPr>
        <p:spPr>
          <a:xfrm>
            <a:off x="480766" y="6240544"/>
            <a:ext cx="1019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Craig J. Hawker and J. M. J. Fréchet</a:t>
            </a:r>
            <a:r>
              <a:rPr lang="el-GR" dirty="0"/>
              <a:t> 1990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3FF1C99-BC80-422A-909C-C73A86B65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5" y="1792467"/>
            <a:ext cx="9722176" cy="41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09" y="365377"/>
            <a:ext cx="8382000" cy="1069848"/>
          </a:xfrm>
        </p:spPr>
        <p:txBody>
          <a:bodyPr/>
          <a:lstStyle/>
          <a:p>
            <a:pPr algn="ctr"/>
            <a:r>
              <a:rPr lang="en-US" dirty="0"/>
              <a:t>Convergent method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0" dirty="0"/>
              <a:t>Πλεονεκτήματα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9" y="2996952"/>
            <a:ext cx="5106860" cy="35977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1F1D24"/>
                </a:solidFill>
              </a:rPr>
              <a:t>Εύκολος καθαρισμός τελικού προϊόντος.</a:t>
            </a:r>
          </a:p>
          <a:p>
            <a:pPr marL="514350" indent="-514350">
              <a:buFont typeface="+mj-lt"/>
              <a:buAutoNum type="arabicPeriod"/>
            </a:pPr>
            <a:endParaRPr lang="el-GR" sz="2400" dirty="0">
              <a:solidFill>
                <a:srgbClr val="1F1D2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1F1D24"/>
                </a:solidFill>
              </a:rPr>
              <a:t>Ελάχιστες δομικές ατέλειες.</a:t>
            </a:r>
            <a:endParaRPr lang="en-US" sz="2400" dirty="0">
              <a:solidFill>
                <a:srgbClr val="1F1D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1F1D2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1D24"/>
              </a:solidFill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0" dirty="0"/>
              <a:t>Μειονεκτήματα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268" y="2922310"/>
            <a:ext cx="5106860" cy="36724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1F1D24"/>
                </a:solidFill>
              </a:rPr>
              <a:t>Μη σχηματισμός δενδριμερών υψηλής γενιάς.</a:t>
            </a:r>
            <a:endParaRPr lang="el-GR" sz="24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FD08BA8-2C9A-4AB6-A419-B292215A49F1}"/>
              </a:ext>
            </a:extLst>
          </p:cNvPr>
          <p:cNvSpPr/>
          <p:nvPr/>
        </p:nvSpPr>
        <p:spPr>
          <a:xfrm>
            <a:off x="0" y="1681163"/>
            <a:ext cx="12192000" cy="5096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0AB8AA31-6B32-4F6F-9E62-873D2A5E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Τρόποι μελέτης και χαρακτηρισμού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B92E8-1224-4941-A2BE-F93E40A4A4F5}"/>
              </a:ext>
            </a:extLst>
          </p:cNvPr>
          <p:cNvSpPr txBox="1"/>
          <p:nvPr/>
        </p:nvSpPr>
        <p:spPr>
          <a:xfrm>
            <a:off x="604837" y="1933575"/>
            <a:ext cx="10982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Αρχικά τα </a:t>
            </a:r>
            <a:r>
              <a:rPr lang="el-GR" dirty="0" err="1"/>
              <a:t>δενδριμερή</a:t>
            </a:r>
            <a:r>
              <a:rPr lang="el-GR" dirty="0"/>
              <a:t> χαρακτηρίζονταν μέσω </a:t>
            </a:r>
            <a:r>
              <a:rPr lang="en-US" dirty="0"/>
              <a:t>:</a:t>
            </a:r>
            <a:endParaRPr lang="el-GR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Mass Spectrometry (MS) </a:t>
            </a:r>
            <a:r>
              <a:rPr lang="el-GR" dirty="0"/>
              <a:t>για τον προσδιορισμό του μοριακού βάρους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NMR </a:t>
            </a:r>
            <a:r>
              <a:rPr lang="el-GR" dirty="0"/>
              <a:t> πειραμάτων τύπου </a:t>
            </a:r>
            <a:r>
              <a:rPr lang="en-US" baseline="30000" dirty="0"/>
              <a:t>1</a:t>
            </a:r>
            <a:r>
              <a:rPr lang="en-US" dirty="0"/>
              <a:t>H-, </a:t>
            </a:r>
            <a:r>
              <a:rPr lang="en-US" baseline="30000" dirty="0"/>
              <a:t>13</a:t>
            </a:r>
            <a:r>
              <a:rPr lang="en-US" dirty="0"/>
              <a:t>C</a:t>
            </a:r>
            <a:r>
              <a:rPr lang="el-GR" dirty="0"/>
              <a:t> και 2</a:t>
            </a:r>
            <a:r>
              <a:rPr lang="en-US" dirty="0"/>
              <a:t>D</a:t>
            </a:r>
            <a:r>
              <a:rPr lang="el-GR" dirty="0"/>
              <a:t> </a:t>
            </a:r>
            <a:r>
              <a:rPr lang="en-US" dirty="0"/>
              <a:t>NOESY, TOCSY (</a:t>
            </a:r>
            <a:r>
              <a:rPr lang="el-GR" dirty="0"/>
              <a:t>για πεπτίδια </a:t>
            </a:r>
            <a:r>
              <a:rPr lang="en-US" dirty="0"/>
              <a:t>)</a:t>
            </a:r>
            <a:r>
              <a:rPr lang="el-GR" dirty="0"/>
              <a:t>  και </a:t>
            </a:r>
            <a:r>
              <a:rPr lang="el-GR" dirty="0" err="1"/>
              <a:t>ετεροπυρηνικά</a:t>
            </a:r>
            <a:r>
              <a:rPr lang="el-GR" dirty="0"/>
              <a:t> πχ </a:t>
            </a:r>
            <a:r>
              <a:rPr lang="en-US" dirty="0" err="1"/>
              <a:t>P,Si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High-Performance Liquid Chromatography (HPLC)</a:t>
            </a:r>
            <a:r>
              <a:rPr lang="el-GR" dirty="0"/>
              <a:t> για τον καθαρισμό των </a:t>
            </a:r>
            <a:r>
              <a:rPr lang="el-GR" dirty="0" err="1"/>
              <a:t>δενδριμερών</a:t>
            </a:r>
            <a:r>
              <a:rPr lang="el-GR" dirty="0"/>
              <a:t>  και για τον έλεγχο δομικών ατελειών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Acid-Base Titration</a:t>
            </a:r>
            <a:r>
              <a:rPr lang="el-GR" dirty="0"/>
              <a:t> για τη συμπεριφορά των </a:t>
            </a:r>
            <a:r>
              <a:rPr lang="el-GR" dirty="0" err="1"/>
              <a:t>δενδριμερών</a:t>
            </a:r>
            <a:r>
              <a:rPr lang="el-GR" dirty="0"/>
              <a:t> στις διάφορες τιμές </a:t>
            </a:r>
            <a:r>
              <a:rPr lang="en-US" dirty="0"/>
              <a:t>pH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83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CA79E47B-539E-4FE1-AB4B-C340B472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Μεταγενέστεροι τρόποι μελέτης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B5A9E82A-769A-449A-A8C2-C2EB3A7E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29" y="2090394"/>
            <a:ext cx="10515600" cy="365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Μετά το 2000 αναπτυχθήκαν και παρακάτω μέθοδοι 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l-GR" sz="1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 </a:t>
            </a:r>
            <a:r>
              <a:rPr lang="en-US" sz="1800" dirty="0"/>
              <a:t>MALDI-TOF</a:t>
            </a:r>
            <a:r>
              <a:rPr lang="el-GR" sz="1800" dirty="0"/>
              <a:t> </a:t>
            </a:r>
            <a:r>
              <a:rPr lang="en-US" sz="1800" dirty="0"/>
              <a:t>: </a:t>
            </a:r>
            <a:r>
              <a:rPr lang="el-GR" sz="1800" dirty="0"/>
              <a:t>πιο γρήγορος τρόπος προσδιορισμού του μοριακού βάρους </a:t>
            </a:r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Dynamic Light Scattering (DLS) :</a:t>
            </a:r>
            <a:r>
              <a:rPr lang="el-GR" sz="1800" dirty="0"/>
              <a:t> προσδιορισμός του μεγέθους των </a:t>
            </a:r>
            <a:r>
              <a:rPr lang="el-GR" sz="1800" dirty="0" err="1"/>
              <a:t>δενδριμερών</a:t>
            </a:r>
            <a:r>
              <a:rPr lang="el-GR" sz="1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Scanning Electron Microscope (SEM) : </a:t>
            </a:r>
            <a:r>
              <a:rPr lang="el-GR" sz="1800" dirty="0"/>
              <a:t>οπτική απεικόνιση της δομής </a:t>
            </a:r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  <a:p>
            <a:pPr marL="514350" indent="-514350">
              <a:buFont typeface="+mj-lt"/>
              <a:buAutoNum type="arabicPeriod"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5576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175104-C174-4B4B-9FD7-845A3FE2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Εφαρμογές κατάλυσης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678EA8-1DD1-41BD-9EBA-3CA588E47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0" t="15945" r="50979" b="12472"/>
          <a:stretch/>
        </p:blipFill>
        <p:spPr>
          <a:xfrm>
            <a:off x="490193" y="1329179"/>
            <a:ext cx="4011908" cy="490917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346C6C7-E53F-46C1-9BF8-735A11708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4" t="38710" r="45259" b="21650"/>
          <a:stretch/>
        </p:blipFill>
        <p:spPr>
          <a:xfrm>
            <a:off x="6938129" y="2145695"/>
            <a:ext cx="4967925" cy="2718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F93F79-D179-4E96-B24F-A8D1B9BA35D2}"/>
              </a:ext>
            </a:extLst>
          </p:cNvPr>
          <p:cNvSpPr txBox="1"/>
          <p:nvPr/>
        </p:nvSpPr>
        <p:spPr>
          <a:xfrm>
            <a:off x="7343480" y="4996206"/>
            <a:ext cx="401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Αντίδραση</a:t>
            </a:r>
            <a:r>
              <a:rPr lang="en-US" dirty="0"/>
              <a:t> Henry</a:t>
            </a:r>
            <a:r>
              <a:rPr lang="el-GR" dirty="0"/>
              <a:t>  </a:t>
            </a: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38175E36-47CD-47D2-AE25-8595B92364C4}"/>
              </a:ext>
            </a:extLst>
          </p:cNvPr>
          <p:cNvSpPr/>
          <p:nvPr/>
        </p:nvSpPr>
        <p:spPr>
          <a:xfrm>
            <a:off x="2271859" y="1857081"/>
            <a:ext cx="782425" cy="7976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469BB-5DD2-4990-A8E6-99075773882D}"/>
              </a:ext>
            </a:extLst>
          </p:cNvPr>
          <p:cNvSpPr txBox="1"/>
          <p:nvPr/>
        </p:nvSpPr>
        <p:spPr>
          <a:xfrm>
            <a:off x="2960016" y="2960016"/>
            <a:ext cx="10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y=66%</a:t>
            </a:r>
            <a:endParaRPr lang="el-GR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52F18-B040-45CA-9385-BC73F480ACD1}"/>
              </a:ext>
            </a:extLst>
          </p:cNvPr>
          <p:cNvSpPr txBox="1"/>
          <p:nvPr/>
        </p:nvSpPr>
        <p:spPr>
          <a:xfrm>
            <a:off x="3912123" y="5846544"/>
            <a:ext cx="66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y=22%</a:t>
            </a:r>
            <a:endParaRPr lang="el-GR" sz="1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8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10F5BC46-B2AB-4102-A81C-B545D8BA1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51" r="27580" b="26987"/>
          <a:stretch/>
        </p:blipFill>
        <p:spPr>
          <a:xfrm>
            <a:off x="677175" y="546753"/>
            <a:ext cx="4469859" cy="1932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7B6D7-99C5-4A01-8F20-3DAD97DB4B2E}"/>
              </a:ext>
            </a:extLst>
          </p:cNvPr>
          <p:cNvSpPr txBox="1"/>
          <p:nvPr/>
        </p:nvSpPr>
        <p:spPr>
          <a:xfrm>
            <a:off x="582906" y="2752627"/>
            <a:ext cx="5874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Συμπεράσματα από την κατάλυση </a:t>
            </a:r>
            <a:r>
              <a:rPr lang="en-US" dirty="0"/>
              <a:t>:</a:t>
            </a:r>
          </a:p>
          <a:p>
            <a:endParaRPr lang="el-GR" dirty="0"/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l-GR" dirty="0"/>
              <a:t>Τα </a:t>
            </a:r>
            <a:r>
              <a:rPr lang="el-GR" dirty="0" err="1"/>
              <a:t>δενδριμερή</a:t>
            </a:r>
            <a:r>
              <a:rPr lang="el-GR" dirty="0"/>
              <a:t> έδιναν απόδοση μεγαλύτερη του 90%</a:t>
            </a: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l-GR" dirty="0"/>
              <a:t>Η </a:t>
            </a:r>
            <a:r>
              <a:rPr lang="en-US" dirty="0"/>
              <a:t>G2 </a:t>
            </a:r>
            <a:r>
              <a:rPr lang="el-GR" dirty="0"/>
              <a:t>παράγει καλύτερο </a:t>
            </a:r>
            <a:r>
              <a:rPr lang="el-GR" dirty="0" err="1"/>
              <a:t>μικροπεριβάλλον</a:t>
            </a:r>
            <a:r>
              <a:rPr lang="el-GR" dirty="0"/>
              <a:t> από την </a:t>
            </a:r>
            <a:r>
              <a:rPr lang="en-US" dirty="0"/>
              <a:t>G1</a:t>
            </a:r>
            <a:endParaRPr lang="el-GR" dirty="0"/>
          </a:p>
          <a:p>
            <a:pPr marL="400050" indent="-400050">
              <a:buFont typeface="+mj-lt"/>
              <a:buAutoNum type="romanUcPeriod"/>
            </a:pPr>
            <a:endParaRPr lang="el-GR" dirty="0"/>
          </a:p>
          <a:p>
            <a:pPr marL="400050" indent="-400050">
              <a:buFont typeface="+mj-lt"/>
              <a:buAutoNum type="romanUcPeriod"/>
            </a:pPr>
            <a:endParaRPr lang="el-GR" dirty="0"/>
          </a:p>
          <a:p>
            <a:pPr marL="400050" indent="-400050">
              <a:buFont typeface="+mj-lt"/>
              <a:buAutoNum type="romanUcPeriod"/>
            </a:pPr>
            <a:endParaRPr lang="el-GR" dirty="0"/>
          </a:p>
          <a:p>
            <a:pPr marL="400050" indent="-400050">
              <a:buFont typeface="+mj-lt"/>
              <a:buAutoNum type="romanUcPeriod"/>
            </a:pPr>
            <a:r>
              <a:rPr lang="el-GR" dirty="0"/>
              <a:t>Και ευνοούσαν την δημιουργία του </a:t>
            </a:r>
            <a:r>
              <a:rPr lang="en-US" dirty="0"/>
              <a:t>anti </a:t>
            </a:r>
            <a:r>
              <a:rPr lang="el-GR" dirty="0"/>
              <a:t>προϊόντος </a:t>
            </a: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9927A48-DFD0-4EEB-B718-DE757FDD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968" y="617746"/>
            <a:ext cx="496867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6DE6CA1-96EB-4671-AFD3-B1D13A31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9" t="18144" r="17500" b="7079"/>
          <a:stretch/>
        </p:blipFill>
        <p:spPr>
          <a:xfrm>
            <a:off x="111185" y="9855"/>
            <a:ext cx="6592179" cy="5561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BB1FA-CF90-49EA-8139-4B7B6BC3405D}"/>
              </a:ext>
            </a:extLst>
          </p:cNvPr>
          <p:cNvSpPr txBox="1"/>
          <p:nvPr/>
        </p:nvSpPr>
        <p:spPr>
          <a:xfrm>
            <a:off x="5654752" y="565608"/>
            <a:ext cx="6537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Δημιουργία </a:t>
            </a:r>
            <a:r>
              <a:rPr lang="el-GR" dirty="0" err="1"/>
              <a:t>δενδριμερών</a:t>
            </a:r>
            <a:r>
              <a:rPr lang="el-GR" dirty="0"/>
              <a:t> που φέρουν 1,2,3</a:t>
            </a:r>
            <a:r>
              <a:rPr lang="en-US" dirty="0"/>
              <a:t>-triazole </a:t>
            </a:r>
            <a:r>
              <a:rPr lang="el-GR" dirty="0"/>
              <a:t>ομάδες</a:t>
            </a:r>
            <a:r>
              <a:rPr lang="en-US" dirty="0"/>
              <a:t> </a:t>
            </a:r>
            <a:r>
              <a:rPr lang="el-GR" dirty="0"/>
              <a:t>οι οποίες βοηθούν την κατάλυση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Σουλφονικές</a:t>
            </a:r>
            <a:r>
              <a:rPr lang="el-GR" dirty="0"/>
              <a:t> ομάδες για την </a:t>
            </a:r>
            <a:r>
              <a:rPr lang="el-GR" dirty="0" err="1"/>
              <a:t>υδατοδιαλυτότητα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Εισαγωγή 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PdCl</a:t>
            </a:r>
            <a:r>
              <a:rPr lang="en-US" baseline="-25000" dirty="0"/>
              <a:t>4</a:t>
            </a:r>
            <a:r>
              <a:rPr lang="el-GR" baseline="-25000" dirty="0"/>
              <a:t> </a:t>
            </a:r>
            <a:r>
              <a:rPr lang="en-US" dirty="0"/>
              <a:t>(one equiv. of K</a:t>
            </a:r>
            <a:r>
              <a:rPr lang="en-US" baseline="-25000" dirty="0"/>
              <a:t>2</a:t>
            </a:r>
            <a:r>
              <a:rPr lang="en-US" dirty="0"/>
              <a:t>PdCl</a:t>
            </a:r>
            <a:r>
              <a:rPr lang="en-US" baseline="-25000" dirty="0"/>
              <a:t>4</a:t>
            </a:r>
            <a:r>
              <a:rPr lang="en-US" dirty="0"/>
              <a:t> per triazole</a:t>
            </a:r>
            <a:r>
              <a:rPr lang="el-GR" dirty="0"/>
              <a:t>) </a:t>
            </a:r>
            <a:endParaRPr lang="el-GR" baseline="-25000" dirty="0"/>
          </a:p>
          <a:p>
            <a:r>
              <a:rPr lang="el-GR" dirty="0"/>
              <a:t>   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715A050-CE6F-4477-85A6-591A1BAFD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34" t="61581" r="12938" b="18350"/>
          <a:stretch/>
        </p:blipFill>
        <p:spPr>
          <a:xfrm>
            <a:off x="6580815" y="2433055"/>
            <a:ext cx="4685121" cy="13763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FDE4E6-9B64-4BFD-B1E2-6F7693140793}"/>
              </a:ext>
            </a:extLst>
          </p:cNvPr>
          <p:cNvSpPr txBox="1"/>
          <p:nvPr/>
        </p:nvSpPr>
        <p:spPr>
          <a:xfrm>
            <a:off x="6942601" y="4138367"/>
            <a:ext cx="4844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Προβλήματα αυτής της αντίδρασης 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Διαλυτότητα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Η πίεση  που θα ασκηθεί στο  σύστημα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Η ποσότητα του καταλύτη (1%) 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5447DC3-90D8-4F6C-8B39-52099CFAD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97" y="5126717"/>
            <a:ext cx="1084578" cy="14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58D164-1AFD-4BDA-8898-6D96B5AF927F}"/>
              </a:ext>
            </a:extLst>
          </p:cNvPr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B768E54-E2CE-4690-AE97-1B06DE830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5" t="50000" r="34356" b="21512"/>
          <a:stretch/>
        </p:blipFill>
        <p:spPr>
          <a:xfrm>
            <a:off x="348792" y="440703"/>
            <a:ext cx="6787299" cy="1953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C6CAC1-E9BF-4FBB-B3F8-264260C5B28C}"/>
              </a:ext>
            </a:extLst>
          </p:cNvPr>
          <p:cNvSpPr txBox="1"/>
          <p:nvPr/>
        </p:nvSpPr>
        <p:spPr>
          <a:xfrm>
            <a:off x="348791" y="3251155"/>
            <a:ext cx="11843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Πολύ υψηλότερες αποδόσεις από προηγούμενες προσπάθειες, στις οποίες έγινε χρήση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PdCl</a:t>
            </a:r>
            <a:r>
              <a:rPr lang="en-US" baseline="-25000" dirty="0"/>
              <a:t>4</a:t>
            </a:r>
            <a:r>
              <a:rPr lang="el-GR" dirty="0"/>
              <a:t> ,πράγμα που σημαίνει ότι οι  1,2,3</a:t>
            </a:r>
            <a:r>
              <a:rPr lang="en-US" dirty="0"/>
              <a:t>-triazole </a:t>
            </a:r>
            <a:r>
              <a:rPr lang="el-GR" dirty="0"/>
              <a:t>ομάδες βοηθούν την κατάλυση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16 φορές παραπάνω ΤΟ</a:t>
            </a:r>
            <a:r>
              <a:rPr lang="en-US" dirty="0"/>
              <a:t>F </a:t>
            </a:r>
            <a:r>
              <a:rPr lang="el-GR" dirty="0"/>
              <a:t> σε σχέση με αλλά </a:t>
            </a:r>
            <a:r>
              <a:rPr lang="el-GR" dirty="0" err="1"/>
              <a:t>δενδριμερή</a:t>
            </a:r>
            <a:r>
              <a:rPr lang="el-GR" dirty="0"/>
              <a:t> τα οποία απλά είχαν εγκλωβίσει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PdCl</a:t>
            </a:r>
            <a:r>
              <a:rPr lang="en-US" baseline="-25000" dirty="0"/>
              <a:t>4</a:t>
            </a:r>
            <a:r>
              <a:rPr lang="el-GR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Μεγάλη αντοχή του συστήματος έως και 10 καταλυτικών κύκλων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αντίδραση πραγματοποιήθηκε σε ήπιες συνθήκες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E21E2-76FA-4BC9-85CA-0CF13DCA11A0}"/>
              </a:ext>
            </a:extLst>
          </p:cNvPr>
          <p:cNvSpPr txBox="1"/>
          <p:nvPr/>
        </p:nvSpPr>
        <p:spPr>
          <a:xfrm>
            <a:off x="584461" y="2789490"/>
            <a:ext cx="308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Συμπεράσματα </a:t>
            </a:r>
            <a:r>
              <a:rPr lang="en-US" dirty="0"/>
              <a:t>: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03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0B24696-7D7C-46D0-97B7-5166DF911E21}"/>
              </a:ext>
            </a:extLst>
          </p:cNvPr>
          <p:cNvSpPr txBox="1"/>
          <p:nvPr/>
        </p:nvSpPr>
        <p:spPr>
          <a:xfrm>
            <a:off x="5957740" y="2000168"/>
            <a:ext cx="5037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Σύνθεση 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Ανάμιξη των Α και Β σε δοχείο που περιέχει </a:t>
            </a:r>
            <a:r>
              <a:rPr lang="en-US" dirty="0"/>
              <a:t>DMF </a:t>
            </a:r>
            <a:r>
              <a:rPr lang="el-GR" dirty="0"/>
              <a:t>και ανάδευση για 12</a:t>
            </a:r>
            <a:r>
              <a:rPr lang="en-US" dirty="0"/>
              <a:t> </a:t>
            </a:r>
            <a:r>
              <a:rPr lang="el-GR" dirty="0"/>
              <a:t>ώρες ώστε να δημιουργηθεί το μικκύλιο, έπειτα εισαγωγή  του νερού για την δημιουργία δομής  </a:t>
            </a:r>
            <a:r>
              <a:rPr lang="el-GR" dirty="0" err="1"/>
              <a:t>καψιδίου</a:t>
            </a:r>
            <a:r>
              <a:rPr lang="el-GR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Εισαγωγή γονιδίου </a:t>
            </a:r>
            <a:r>
              <a:rPr lang="en-US" dirty="0"/>
              <a:t>green fluorescent protein (GFP)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Έγχυση της ουσίας σε κύτταρα που εκφράζουν αυτό το γονίδιο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2C15F36-B1BC-4EB2-B627-7D597CBBD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18BE049-B7DC-459A-AAFC-18976E67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93" t="18970" r="18350" b="10928"/>
          <a:stretch/>
        </p:blipFill>
        <p:spPr>
          <a:xfrm>
            <a:off x="226242" y="1696824"/>
            <a:ext cx="5222450" cy="49396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8977A4-D5AB-46B0-9027-123310FBE437}"/>
              </a:ext>
            </a:extLst>
          </p:cNvPr>
          <p:cNvSpPr txBox="1"/>
          <p:nvPr/>
        </p:nvSpPr>
        <p:spPr>
          <a:xfrm>
            <a:off x="2912882" y="1696824"/>
            <a:ext cx="35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56E633-A1EB-43FE-820E-3C7AE3D70DA4}"/>
              </a:ext>
            </a:extLst>
          </p:cNvPr>
          <p:cNvSpPr txBox="1"/>
          <p:nvPr/>
        </p:nvSpPr>
        <p:spPr>
          <a:xfrm>
            <a:off x="4232634" y="1696824"/>
            <a:ext cx="32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l-GR" dirty="0"/>
          </a:p>
        </p:txBody>
      </p:sp>
      <p:sp>
        <p:nvSpPr>
          <p:cNvPr id="18" name="Τίτλος 17">
            <a:extLst>
              <a:ext uri="{FF2B5EF4-FFF2-40B4-BE49-F238E27FC236}">
                <a16:creationId xmlns:a16="http://schemas.microsoft.com/office/drawing/2014/main" id="{49DC06F8-E241-49E6-A8BA-88FE8C97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Self-assembly dendrimers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423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FE9FD6-74FD-47F6-BF58-59EB20E0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1" t="23643" r="23995" b="11065"/>
          <a:stretch/>
        </p:blipFill>
        <p:spPr>
          <a:xfrm>
            <a:off x="113122" y="0"/>
            <a:ext cx="6598762" cy="4477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8DC76-3985-4D16-AB3E-E1F0BA2A95A9}"/>
              </a:ext>
            </a:extLst>
          </p:cNvPr>
          <p:cNvSpPr txBox="1"/>
          <p:nvPr/>
        </p:nvSpPr>
        <p:spPr>
          <a:xfrm>
            <a:off x="7183225" y="1263191"/>
            <a:ext cx="4647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(a-c) Self-assembly/DNA complex</a:t>
            </a:r>
            <a:r>
              <a:rPr lang="el-GR" dirty="0"/>
              <a:t> καθώς αυξάνεται η ποσότητα του γονίδιου</a:t>
            </a:r>
          </a:p>
          <a:p>
            <a:endParaRPr lang="el-GR" dirty="0"/>
          </a:p>
          <a:p>
            <a:r>
              <a:rPr lang="en-US" dirty="0"/>
              <a:t>d) </a:t>
            </a:r>
            <a:r>
              <a:rPr lang="el-GR" dirty="0"/>
              <a:t>Μόνο το </a:t>
            </a:r>
            <a:r>
              <a:rPr lang="el-GR" dirty="0" err="1"/>
              <a:t>δενδριμερές</a:t>
            </a:r>
            <a:r>
              <a:rPr lang="en-US" dirty="0"/>
              <a:t> </a:t>
            </a:r>
            <a:r>
              <a:rPr lang="el-GR" dirty="0"/>
              <a:t>μαζί με το γονίδιο </a:t>
            </a:r>
          </a:p>
          <a:p>
            <a:endParaRPr lang="el-GR" dirty="0"/>
          </a:p>
          <a:p>
            <a:r>
              <a:rPr lang="en-US" dirty="0"/>
              <a:t>e) </a:t>
            </a:r>
            <a:r>
              <a:rPr lang="el-GR" dirty="0"/>
              <a:t>Το υδρόφοβο τμήμα </a:t>
            </a:r>
          </a:p>
          <a:p>
            <a:endParaRPr lang="el-GR" dirty="0"/>
          </a:p>
          <a:p>
            <a:r>
              <a:rPr lang="en-US" dirty="0"/>
              <a:t>f) </a:t>
            </a:r>
            <a:r>
              <a:rPr lang="el-GR" dirty="0"/>
              <a:t>Εμπορικό μόριο που φέρει την </a:t>
            </a:r>
            <a:r>
              <a:rPr lang="en-US" dirty="0"/>
              <a:t>(GFP)</a:t>
            </a:r>
            <a:r>
              <a:rPr lang="el-GR" dirty="0"/>
              <a:t> </a:t>
            </a:r>
          </a:p>
          <a:p>
            <a:r>
              <a:rPr lang="el-GR" dirty="0"/>
              <a:t> </a:t>
            </a:r>
          </a:p>
          <a:p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8919062-EE7E-4BFF-9DDE-77E56EC2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>
                <a:solidFill>
                  <a:srgbClr val="1A1911"/>
                </a:solidFill>
              </a:rPr>
              <a:t>Χαρακτηριστικά</a:t>
            </a:r>
            <a:r>
              <a:rPr lang="en-US" i="1" dirty="0">
                <a:solidFill>
                  <a:srgbClr val="1A1911"/>
                </a:solidFill>
              </a:rPr>
              <a:t> </a:t>
            </a:r>
            <a:r>
              <a:rPr lang="el-GR" i="1" dirty="0">
                <a:solidFill>
                  <a:srgbClr val="1A1911"/>
                </a:solidFill>
              </a:rPr>
              <a:t>των  </a:t>
            </a:r>
            <a:r>
              <a:rPr lang="el-GR" i="1" dirty="0" err="1">
                <a:solidFill>
                  <a:srgbClr val="1A1911"/>
                </a:solidFill>
              </a:rPr>
              <a:t>δενδριμερών</a:t>
            </a:r>
            <a:r>
              <a:rPr lang="el-GR" i="1" dirty="0">
                <a:solidFill>
                  <a:srgbClr val="1A1911"/>
                </a:solidFill>
              </a:rPr>
              <a:t> 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111D74-FBCB-4266-9185-8A5386BBCA8D}"/>
              </a:ext>
            </a:extLst>
          </p:cNvPr>
          <p:cNvSpPr txBox="1"/>
          <p:nvPr/>
        </p:nvSpPr>
        <p:spPr>
          <a:xfrm>
            <a:off x="641022" y="1989055"/>
            <a:ext cx="66081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Τα </a:t>
            </a:r>
            <a:r>
              <a:rPr lang="el-GR" sz="2000" dirty="0" err="1"/>
              <a:t>δενδριμερή</a:t>
            </a:r>
            <a:r>
              <a:rPr lang="el-GR" sz="2000" dirty="0"/>
              <a:t> είναι </a:t>
            </a:r>
            <a:r>
              <a:rPr lang="el-GR" sz="2000" dirty="0" err="1"/>
              <a:t>μακρομόρια</a:t>
            </a:r>
            <a:r>
              <a:rPr lang="el-GR" sz="2000" dirty="0"/>
              <a:t>  της τάξης των </a:t>
            </a:r>
            <a:r>
              <a:rPr lang="en-US" sz="2000" dirty="0"/>
              <a:t>nanometers </a:t>
            </a:r>
            <a:r>
              <a:rPr lang="el-GR" sz="2000" dirty="0"/>
              <a:t>που αποτελούνται </a:t>
            </a:r>
            <a:r>
              <a:rPr lang="en-US" sz="2000" dirty="0"/>
              <a:t> </a:t>
            </a:r>
            <a:r>
              <a:rPr lang="el-GR" sz="2000" dirty="0"/>
              <a:t>από </a:t>
            </a:r>
            <a:r>
              <a:rPr lang="en-US" sz="2000" dirty="0"/>
              <a:t>:</a:t>
            </a:r>
            <a:endParaRPr lang="el-GR" sz="2000" dirty="0"/>
          </a:p>
          <a:p>
            <a:endParaRPr lang="el-GR" sz="2000" dirty="0"/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Τον πυρήνα ο οποίος μπορεί να είναι πληθώρα ανόργανων και οργανικών συστατικών  </a:t>
            </a:r>
          </a:p>
          <a:p>
            <a:pPr marL="342900" indent="-342900">
              <a:buFont typeface="+mj-lt"/>
              <a:buAutoNum type="arabicPeriod"/>
            </a:pPr>
            <a:endParaRPr lang="el-GR" sz="2000" dirty="0"/>
          </a:p>
          <a:p>
            <a:pPr marL="342900" indent="-342900">
              <a:buFont typeface="+mj-lt"/>
              <a:buAutoNum type="arabicPeriod"/>
            </a:pPr>
            <a:endParaRPr lang="el-GR" sz="2000" dirty="0"/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Την εσωτερική σφαίρα </a:t>
            </a:r>
          </a:p>
          <a:p>
            <a:pPr marL="342900" indent="-342900">
              <a:buFont typeface="+mj-lt"/>
              <a:buAutoNum type="arabicPeriod"/>
            </a:pPr>
            <a:endParaRPr lang="el-GR" sz="2000" dirty="0"/>
          </a:p>
          <a:p>
            <a:pPr marL="342900" indent="-342900">
              <a:buFont typeface="+mj-lt"/>
              <a:buAutoNum type="arabicPeriod"/>
            </a:pPr>
            <a:endParaRPr lang="el-GR" sz="2000" dirty="0"/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Την εξωτερική σφαίρα η οποία περιέχει τις επιθυμητές ομάδες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A08EDD5-C394-4DCB-A834-286A53AB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35" y="2309795"/>
            <a:ext cx="4490302" cy="31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C72DD2F1-36EC-43E0-A981-9E361FC2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Φθορισμός  </a:t>
            </a:r>
            <a:r>
              <a:rPr lang="el-GR" dirty="0" err="1"/>
              <a:t>δενδριμερών</a:t>
            </a:r>
            <a:r>
              <a:rPr lang="el-GR" dirty="0"/>
              <a:t>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83AC493-9B79-4BFC-AAA6-2566A3452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8" t="37388" r="39768" b="29072"/>
          <a:stretch/>
        </p:blipFill>
        <p:spPr>
          <a:xfrm>
            <a:off x="509047" y="1838226"/>
            <a:ext cx="6033154" cy="230014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F995A36-6EA5-464E-8117-52C45B64253C}"/>
              </a:ext>
            </a:extLst>
          </p:cNvPr>
          <p:cNvSpPr/>
          <p:nvPr/>
        </p:nvSpPr>
        <p:spPr>
          <a:xfrm>
            <a:off x="3921551" y="2988296"/>
            <a:ext cx="820131" cy="1297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E037859A-C899-4D19-8AC3-7DE745F15984}"/>
              </a:ext>
            </a:extLst>
          </p:cNvPr>
          <p:cNvSpPr/>
          <p:nvPr/>
        </p:nvSpPr>
        <p:spPr>
          <a:xfrm>
            <a:off x="5313576" y="2318994"/>
            <a:ext cx="634738" cy="6693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89F0C648-EF7E-4932-85CA-4796027DEF69}"/>
              </a:ext>
            </a:extLst>
          </p:cNvPr>
          <p:cNvSpPr/>
          <p:nvPr/>
        </p:nvSpPr>
        <p:spPr>
          <a:xfrm>
            <a:off x="4890941" y="2894029"/>
            <a:ext cx="634738" cy="6693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32C4DE1D-8A54-4963-BD8C-3EBB00E7D4B4}"/>
              </a:ext>
            </a:extLst>
          </p:cNvPr>
          <p:cNvSpPr/>
          <p:nvPr/>
        </p:nvSpPr>
        <p:spPr>
          <a:xfrm>
            <a:off x="4572001" y="2271858"/>
            <a:ext cx="634738" cy="6693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9DF06-F8B4-4613-BFCC-E58E808423FF}"/>
              </a:ext>
            </a:extLst>
          </p:cNvPr>
          <p:cNvSpPr txBox="1"/>
          <p:nvPr/>
        </p:nvSpPr>
        <p:spPr>
          <a:xfrm>
            <a:off x="6474645" y="2274838"/>
            <a:ext cx="5590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Ιδιότητες </a:t>
            </a:r>
            <a:r>
              <a:rPr lang="en-US" dirty="0"/>
              <a:t>: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Δενδριμερή</a:t>
            </a:r>
            <a:r>
              <a:rPr lang="el-GR" dirty="0"/>
              <a:t> με μόρια ουρίας για να είναι </a:t>
            </a:r>
            <a:r>
              <a:rPr lang="el-GR" dirty="0" err="1"/>
              <a:t>βιοαποικοδομήσιμα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Έχουν την ικανότητα να φθορίζουν ανάλογα με τις διάφορες τιμές </a:t>
            </a:r>
            <a:r>
              <a:rPr lang="en-US" dirty="0"/>
              <a:t>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Παραμένουν σταθερά σε μεγάλο εύρος τιμών </a:t>
            </a:r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0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BB65F9-4A5B-4653-9BE9-5B1809F78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8" t="31066" r="16959" b="11752"/>
          <a:stretch/>
        </p:blipFill>
        <p:spPr>
          <a:xfrm>
            <a:off x="65988" y="0"/>
            <a:ext cx="5137608" cy="3678561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4DB5B26-9884-4D6E-8046-5B08B8C7B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20619" r="43324" b="18626"/>
          <a:stretch/>
        </p:blipFill>
        <p:spPr>
          <a:xfrm>
            <a:off x="7390614" y="0"/>
            <a:ext cx="4562573" cy="4166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76CE7F-8819-4879-8110-9E05F3F49C11}"/>
              </a:ext>
            </a:extLst>
          </p:cNvPr>
          <p:cNvSpPr txBox="1"/>
          <p:nvPr/>
        </p:nvSpPr>
        <p:spPr>
          <a:xfrm>
            <a:off x="0" y="3429000"/>
            <a:ext cx="116593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Η αύξηση του φθορισμού  σε υψηλές γενιές </a:t>
            </a:r>
            <a:r>
              <a:rPr lang="el-GR" dirty="0" err="1"/>
              <a:t>δενδριμερών</a:t>
            </a:r>
            <a:r>
              <a:rPr lang="el-GR" dirty="0"/>
              <a:t>  σε χαμηλά </a:t>
            </a:r>
            <a:r>
              <a:rPr lang="en-US" dirty="0"/>
              <a:t>pH </a:t>
            </a:r>
            <a:r>
              <a:rPr lang="el-GR" dirty="0"/>
              <a:t>οφείλεται 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l-GR" dirty="0"/>
              <a:t>Στην </a:t>
            </a:r>
            <a:r>
              <a:rPr lang="el-GR" dirty="0" err="1"/>
              <a:t>πρωτονίωση</a:t>
            </a:r>
            <a:r>
              <a:rPr lang="el-GR" dirty="0"/>
              <a:t> των εσωτερικών και  εξωτερικών ομάδων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Οι  ομάδες ουρίας  </a:t>
            </a:r>
            <a:r>
              <a:rPr lang="el-GR" altLang="el-GR" dirty="0">
                <a:latin typeface="inherit"/>
              </a:rPr>
              <a:t>θα επηρεάσουν επίσης την έκταση της</a:t>
            </a:r>
            <a:r>
              <a:rPr lang="el-GR" altLang="el-GR" dirty="0"/>
              <a:t>  </a:t>
            </a:r>
            <a:r>
              <a:rPr lang="el-GR" altLang="el-GR" dirty="0" err="1"/>
              <a:t>π</a:t>
            </a:r>
            <a:r>
              <a:rPr lang="el-GR" dirty="0" err="1"/>
              <a:t>ρωτονίωσης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Όλα αυτά επηρεάζουν έντονα την </a:t>
            </a:r>
            <a:r>
              <a:rPr lang="el-GR" dirty="0" err="1"/>
              <a:t>μακρομοριακή</a:t>
            </a:r>
            <a:r>
              <a:rPr lang="el-GR" dirty="0"/>
              <a:t> διαμόρφωση με αποτέλεσμα την αύξηση του μοριακού φορτίου </a:t>
            </a:r>
            <a:endParaRPr lang="el-GR" altLang="el-GR" dirty="0"/>
          </a:p>
          <a:p>
            <a:pPr marL="342900" indent="-342900">
              <a:buFont typeface="+mj-lt"/>
              <a:buAutoNum type="arabicPeriod"/>
            </a:pPr>
            <a:endParaRPr lang="el-GR" altLang="el-GR" dirty="0"/>
          </a:p>
          <a:p>
            <a:pPr marL="342900" indent="-342900">
              <a:buFont typeface="+mj-lt"/>
              <a:buAutoNum type="arabicPeriod"/>
            </a:pPr>
            <a:endParaRPr lang="el-GR" altLang="el-GR" dirty="0"/>
          </a:p>
          <a:p>
            <a:pPr marL="342900" indent="-342900">
              <a:buFont typeface="+mj-lt"/>
              <a:buAutoNum type="arabicPeriod"/>
            </a:pPr>
            <a:endParaRPr lang="el-GR" alt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8BE1327-179D-4D6C-BD4F-E700A663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8921B599-2D90-46D0-B6E9-BD178A0D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65" t="45086" r="21753" b="17801"/>
          <a:stretch/>
        </p:blipFill>
        <p:spPr>
          <a:xfrm>
            <a:off x="207390" y="207390"/>
            <a:ext cx="5043340" cy="3732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AFFA9F-C796-4C7E-ACCE-42171DF4539D}"/>
              </a:ext>
            </a:extLst>
          </p:cNvPr>
          <p:cNvSpPr txBox="1"/>
          <p:nvPr/>
        </p:nvSpPr>
        <p:spPr>
          <a:xfrm>
            <a:off x="377073" y="4458878"/>
            <a:ext cx="560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l-GR" dirty="0"/>
              <a:t>το θετικό </a:t>
            </a:r>
            <a:r>
              <a:rPr lang="en-US" dirty="0"/>
              <a:t>control 95% EtOH</a:t>
            </a:r>
          </a:p>
          <a:p>
            <a:r>
              <a:rPr lang="en-US" dirty="0"/>
              <a:t>K</a:t>
            </a:r>
            <a:r>
              <a:rPr lang="el-GR" baseline="30000" dirty="0"/>
              <a:t>-</a:t>
            </a:r>
            <a:r>
              <a:rPr lang="el-GR" dirty="0"/>
              <a:t> το αρνητικό </a:t>
            </a:r>
            <a:r>
              <a:rPr lang="en-US" dirty="0"/>
              <a:t>control TMS</a:t>
            </a:r>
          </a:p>
          <a:p>
            <a:r>
              <a:rPr lang="nn-NO" dirty="0"/>
              <a:t>G1 (1.6 mm), G2 (0.59 mm), G3 (0.27 mm), G4 (0.17 mm)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CCC2BE2-2EE1-4EF6-8F68-C560541F3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93" t="37251" r="6031" b="32371"/>
          <a:stretch/>
        </p:blipFill>
        <p:spPr>
          <a:xfrm>
            <a:off x="5863471" y="2156381"/>
            <a:ext cx="5288437" cy="2545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97EA97-0180-43F8-B67D-292CDDC0B309}"/>
              </a:ext>
            </a:extLst>
          </p:cNvPr>
          <p:cNvSpPr txBox="1"/>
          <p:nvPr/>
        </p:nvSpPr>
        <p:spPr>
          <a:xfrm>
            <a:off x="5986021" y="480768"/>
            <a:ext cx="5043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Συμπέρασμα</a:t>
            </a:r>
            <a:r>
              <a:rPr lang="en-US" dirty="0"/>
              <a:t> :</a:t>
            </a:r>
            <a:endParaRPr lang="el-GR" dirty="0"/>
          </a:p>
          <a:p>
            <a:endParaRPr lang="en-US" dirty="0"/>
          </a:p>
          <a:p>
            <a:r>
              <a:rPr lang="el-GR" dirty="0"/>
              <a:t>Χαμηλή </a:t>
            </a:r>
            <a:r>
              <a:rPr lang="el-GR" dirty="0" err="1"/>
              <a:t>Κυτταροτοξικότητα</a:t>
            </a:r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CC70796-3A87-40B6-89C5-375854F78372}"/>
              </a:ext>
            </a:extLst>
          </p:cNvPr>
          <p:cNvSpPr/>
          <p:nvPr/>
        </p:nvSpPr>
        <p:spPr>
          <a:xfrm>
            <a:off x="5627802" y="207390"/>
            <a:ext cx="3733014" cy="1366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5A4AC4-659A-4AD6-937F-527F23EE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D3A0F-E462-40D2-8498-31B656232C01}"/>
              </a:ext>
            </a:extLst>
          </p:cNvPr>
          <p:cNvSpPr txBox="1"/>
          <p:nvPr/>
        </p:nvSpPr>
        <p:spPr>
          <a:xfrm>
            <a:off x="0" y="1791093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Vogtle, F., </a:t>
            </a:r>
            <a:r>
              <a:rPr lang="en-US" dirty="0" err="1"/>
              <a:t>Buhleier</a:t>
            </a:r>
            <a:r>
              <a:rPr lang="en-US" dirty="0"/>
              <a:t>, E.W. and </a:t>
            </a:r>
            <a:r>
              <a:rPr lang="en-US" dirty="0" err="1"/>
              <a:t>Wehner</a:t>
            </a:r>
            <a:r>
              <a:rPr lang="en-US" dirty="0"/>
              <a:t>, W. (1978) Cascade and Nonskid-Chain-Like Syntheses of Molecular Cavity Topologies. Synthesis, 2, 155-158.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omalia</a:t>
            </a:r>
            <a:r>
              <a:rPr lang="en-US" dirty="0"/>
              <a:t>, D., Baker, H., Dewald, J. </a:t>
            </a:r>
            <a:r>
              <a:rPr lang="en-US" i="1" dirty="0"/>
              <a:t>et al.</a:t>
            </a:r>
            <a:r>
              <a:rPr lang="en-US" dirty="0"/>
              <a:t> A New Class of Polymers: Starburst-Dendritic Macromolecules. </a:t>
            </a:r>
            <a:r>
              <a:rPr lang="en-US" i="1" dirty="0" err="1"/>
              <a:t>Polym</a:t>
            </a:r>
            <a:r>
              <a:rPr lang="en-US" i="1" dirty="0"/>
              <a:t> J</a:t>
            </a:r>
            <a:r>
              <a:rPr lang="en-US" dirty="0"/>
              <a:t> </a:t>
            </a:r>
            <a:r>
              <a:rPr lang="en-US" b="1" dirty="0"/>
              <a:t>17, </a:t>
            </a:r>
            <a:r>
              <a:rPr lang="en-US" dirty="0"/>
              <a:t>117–132 (1985).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Kasthuri</a:t>
            </a:r>
            <a:r>
              <a:rPr lang="en-US" i="1" dirty="0"/>
              <a:t> </a:t>
            </a:r>
            <a:r>
              <a:rPr lang="en-US" i="1" dirty="0" err="1"/>
              <a:t>Rengan</a:t>
            </a:r>
            <a:r>
              <a:rPr lang="en-US" i="1" dirty="0"/>
              <a:t> and Robert Engel “The Synthesis of Phosphonium Cascade Molecules”</a:t>
            </a:r>
            <a:r>
              <a:rPr lang="en-US" b="1" i="1" dirty="0"/>
              <a:t> J. Chem. Soc., Perkin Trans. 1</a:t>
            </a:r>
            <a:r>
              <a:rPr lang="en-US" dirty="0"/>
              <a:t>, 1991, 987-990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Alexander W. van der Made* and Piet W. N. M. van Leeuwen ”</a:t>
            </a:r>
            <a:r>
              <a:rPr lang="en-US" dirty="0"/>
              <a:t> Silane Dendrimers</a:t>
            </a:r>
            <a:r>
              <a:rPr lang="nl-NL" dirty="0"/>
              <a:t>” </a:t>
            </a:r>
            <a:r>
              <a:rPr lang="en-US" b="1" i="1" dirty="0"/>
              <a:t>J. Chem. Soc., Chem. </a:t>
            </a:r>
            <a:r>
              <a:rPr lang="en-US" b="1" i="1" dirty="0" err="1"/>
              <a:t>Commun</a:t>
            </a:r>
            <a:r>
              <a:rPr lang="en-US" b="1" i="1" dirty="0"/>
              <a:t>.</a:t>
            </a:r>
            <a:r>
              <a:rPr lang="en-US" dirty="0"/>
              <a:t>, 1992, 1400-1401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Hawker, C. J.; Fréchet, J. M. J. (1990). "Preparation of polymers with controlled molecular architecture. A new convergent approach to dendritic macromolecules". J. Am. Chem. Soc. </a:t>
            </a:r>
            <a:r>
              <a:rPr lang="en-US" b="1" i="1" dirty="0"/>
              <a:t>112</a:t>
            </a:r>
            <a:r>
              <a:rPr lang="en-US" dirty="0"/>
              <a:t> (21): 7638–7647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Amber V. Davis, Malcolm Driffield, and David K. Smith “A Dendritic Active Site:  Catalysis of the Henry Reaction”</a:t>
            </a:r>
            <a:r>
              <a:rPr lang="nn-NO" dirty="0"/>
              <a:t> Org. Lett., Vol. 3, No. 20, </a:t>
            </a:r>
            <a:r>
              <a:rPr lang="nn-NO" b="1" dirty="0"/>
              <a:t>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Ctia</a:t>
            </a:r>
            <a:r>
              <a:rPr lang="en-US" dirty="0"/>
              <a:t> Ornelas, Jaime Ruiz, Lionel Salmon, and Didier </a:t>
            </a:r>
            <a:r>
              <a:rPr lang="en-US" dirty="0" err="1"/>
              <a:t>Astruca</a:t>
            </a:r>
            <a:r>
              <a:rPr lang="en-US" dirty="0"/>
              <a:t>,” </a:t>
            </a:r>
            <a:r>
              <a:rPr lang="en-US" dirty="0" err="1"/>
              <a:t>Sulphonated</a:t>
            </a:r>
            <a:r>
              <a:rPr lang="en-US" dirty="0"/>
              <a:t> “Click” Dendrimer-Stabilized Palladium Nanoparticles as Highly Efficient Catalysts for Olefin Hydrogenation and Suzuki Coupling Reactions Under Ambient Conditions in Aqueous Media” Adv. Synth. </a:t>
            </a:r>
            <a:r>
              <a:rPr lang="en-US" dirty="0" err="1"/>
              <a:t>Catal</a:t>
            </a:r>
            <a:r>
              <a:rPr lang="en-US" dirty="0"/>
              <a:t>. </a:t>
            </a:r>
            <a:r>
              <a:rPr lang="en-US" b="1" dirty="0"/>
              <a:t>2008</a:t>
            </a:r>
            <a:r>
              <a:rPr lang="en-US" dirty="0"/>
              <a:t>, 350, 837 – 845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274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994540-AA55-4914-A6B3-F2C9DD87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0AD99-422C-447D-B376-2AF4BA40182B}"/>
              </a:ext>
            </a:extLst>
          </p:cNvPr>
          <p:cNvSpPr txBox="1"/>
          <p:nvPr/>
        </p:nvSpPr>
        <p:spPr>
          <a:xfrm>
            <a:off x="1" y="1913641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Xianghui</a:t>
            </a:r>
            <a:r>
              <a:rPr lang="en-US" dirty="0"/>
              <a:t> Xu, Hui Yuan, Jing Chang, Bin He, and </a:t>
            </a:r>
            <a:r>
              <a:rPr lang="en-US" dirty="0" err="1"/>
              <a:t>Zhongwei</a:t>
            </a:r>
            <a:r>
              <a:rPr lang="en-US" dirty="0"/>
              <a:t> Gu “Cooperative Hierarchical Self-Assembly of Peptide Dendrimers and Linear Polypeptides into Nanoarchitectures Mimicking Viral Capsids “</a:t>
            </a:r>
            <a:r>
              <a:rPr lang="de-DE" dirty="0"/>
              <a:t>Angew. Chem. Int. Ed. </a:t>
            </a:r>
            <a:r>
              <a:rPr lang="de-DE" b="1" dirty="0"/>
              <a:t>2012</a:t>
            </a:r>
            <a:r>
              <a:rPr lang="de-DE" dirty="0"/>
              <a:t>, 51, 3130–3133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Rita B. Restani, Patr</a:t>
            </a:r>
            <a:r>
              <a:rPr lang="el-GR" dirty="0"/>
              <a:t>ί</a:t>
            </a:r>
            <a:r>
              <a:rPr lang="pt-BR" dirty="0"/>
              <a:t>cia I. Morgado, Maximiano P. Ribeiro, Il</a:t>
            </a:r>
            <a:r>
              <a:rPr lang="el-GR" dirty="0"/>
              <a:t>ί</a:t>
            </a:r>
            <a:r>
              <a:rPr lang="pt-BR" dirty="0"/>
              <a:t>dio J. Correia, Ana AguiarRicardo, and Vasco D. B. Bonif</a:t>
            </a:r>
            <a:r>
              <a:rPr lang="el-GR" dirty="0"/>
              <a:t>ά</a:t>
            </a:r>
            <a:r>
              <a:rPr lang="pt-BR" dirty="0"/>
              <a:t>cio</a:t>
            </a:r>
            <a:r>
              <a:rPr lang="en-US" dirty="0"/>
              <a:t>” Biocompatible Polyurea Dendrimers with pH-Dependent Fluorescence”</a:t>
            </a:r>
            <a:r>
              <a:rPr lang="de-DE" dirty="0"/>
              <a:t> Angew. Chem. Int. Ed. </a:t>
            </a:r>
            <a:r>
              <a:rPr lang="de-DE" b="1" dirty="0"/>
              <a:t>2012</a:t>
            </a:r>
            <a:r>
              <a:rPr lang="de-DE" dirty="0"/>
              <a:t>, 51, 5162–5163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Sandra García-Gallego, Gianluigi </a:t>
            </a:r>
            <a:r>
              <a:rPr lang="en-US" dirty="0" err="1"/>
              <a:t>Franci</a:t>
            </a:r>
            <a:r>
              <a:rPr lang="en-US" dirty="0"/>
              <a:t>, </a:t>
            </a:r>
            <a:r>
              <a:rPr lang="en-US" dirty="0" err="1"/>
              <a:t>Annarita</a:t>
            </a:r>
            <a:r>
              <a:rPr lang="en-US" dirty="0"/>
              <a:t> </a:t>
            </a:r>
            <a:r>
              <a:rPr lang="en-US" dirty="0" err="1"/>
              <a:t>Falanga</a:t>
            </a:r>
            <a:r>
              <a:rPr lang="en-US" dirty="0"/>
              <a:t>, Rafael Gómez , Veronica </a:t>
            </a:r>
            <a:r>
              <a:rPr lang="en-US" dirty="0" err="1"/>
              <a:t>Folliero</a:t>
            </a:r>
            <a:r>
              <a:rPr lang="en-US" dirty="0"/>
              <a:t> , Stefania </a:t>
            </a:r>
            <a:r>
              <a:rPr lang="en-US" dirty="0" err="1"/>
              <a:t>Galdiero</a:t>
            </a:r>
            <a:r>
              <a:rPr lang="en-US" dirty="0"/>
              <a:t>, Francisco Javier de la Mata and Massimiliano </a:t>
            </a:r>
            <a:r>
              <a:rPr lang="en-US" dirty="0" err="1"/>
              <a:t>Galdiero</a:t>
            </a:r>
            <a:r>
              <a:rPr lang="en-US" dirty="0"/>
              <a:t> “Function Oriented Molecular Design: Dendrimers as Novel Antimicrobials” Molecules </a:t>
            </a:r>
            <a:r>
              <a:rPr lang="en-US" b="1" dirty="0"/>
              <a:t>2017</a:t>
            </a:r>
            <a:r>
              <a:rPr lang="en-US" dirty="0"/>
              <a:t>, 22, 1581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55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4B6178-BF2A-4505-8CC8-56E0B7A8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πρώτα </a:t>
            </a:r>
            <a:r>
              <a:rPr lang="el-GR" dirty="0" err="1"/>
              <a:t>Δενδριμερή</a:t>
            </a:r>
            <a:r>
              <a:rPr lang="el-GR" dirty="0"/>
              <a:t>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1106CC-FF2E-4283-8457-16947F224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99841" cy="4351338"/>
          </a:xfrm>
        </p:spPr>
        <p:txBody>
          <a:bodyPr/>
          <a:lstStyle/>
          <a:p>
            <a:r>
              <a:rPr lang="el-GR" sz="2000" dirty="0"/>
              <a:t>Ιδιότητες </a:t>
            </a:r>
            <a:r>
              <a:rPr lang="en-US" sz="2000" dirty="0"/>
              <a:t>:</a:t>
            </a:r>
            <a:endParaRPr lang="el-GR" sz="2000" dirty="0"/>
          </a:p>
          <a:p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Υψηλή </a:t>
            </a:r>
            <a:r>
              <a:rPr lang="el-GR" sz="2000" dirty="0" err="1"/>
              <a:t>βασικότητα</a:t>
            </a:r>
            <a:endParaRPr lang="el-GR" sz="2000" dirty="0"/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Ιδιαίτερα ευδιάλυτα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Ικανότητα  δέσμευσης μετάλλων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662FAAF-05BF-4BD3-A6CD-B3D958948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" r="4701" b="4373"/>
          <a:stretch/>
        </p:blipFill>
        <p:spPr>
          <a:xfrm>
            <a:off x="754144" y="1904214"/>
            <a:ext cx="5099901" cy="4065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CA5BE-1172-4373-9559-F0AB13959D50}"/>
              </a:ext>
            </a:extLst>
          </p:cNvPr>
          <p:cNvSpPr txBox="1"/>
          <p:nvPr/>
        </p:nvSpPr>
        <p:spPr>
          <a:xfrm>
            <a:off x="2347274" y="6176963"/>
            <a:ext cx="312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Cascade molecule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1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71CF6A55-73A8-46D9-B528-CD5812BA260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94689" y="2582943"/>
            <a:ext cx="5197312" cy="1960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Ικανότητα δέσμευσης ιόντων ή ακόμα  και μορίων </a:t>
            </a: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DA566100-EC9E-4B1E-BCE8-17C39B07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" y="1825625"/>
            <a:ext cx="6730738" cy="4620097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8C25853C-0559-4D9D-B981-4CB672ACB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6"/>
          <a:stretch/>
        </p:blipFill>
        <p:spPr>
          <a:xfrm>
            <a:off x="122548" y="1960563"/>
            <a:ext cx="6730738" cy="4666480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2E9CCDB3-DF2A-4266-960B-AAFAE2C6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Τα πρώτα </a:t>
            </a:r>
            <a:r>
              <a:rPr lang="el-GR" dirty="0" err="1"/>
              <a:t>Δενδριμερή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1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899E6773-A008-439A-88A8-78955651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Divergent method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F0BAE1C-3716-4843-88CD-4AA23309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2" y="6364181"/>
            <a:ext cx="10650635" cy="49381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93955E8-00CA-4B96-81A3-9082EDF1B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69" y="1690688"/>
            <a:ext cx="8408708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3280"/>
            <a:ext cx="9144000" cy="139903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Divergent method</a:t>
            </a:r>
            <a:endParaRPr lang="el-GR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182850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l-GR" sz="2800" b="0" dirty="0">
                <a:cs typeface="Calibri" panose="020F0502020204030204" pitchFamily="34" charset="0"/>
              </a:rPr>
              <a:t>Πλεονεκτήματα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736" y="2818615"/>
            <a:ext cx="4572264" cy="37761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000" dirty="0">
                <a:solidFill>
                  <a:srgbClr val="1F1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Δημιουργία μεγάλων ποσοτήτων </a:t>
            </a:r>
            <a:r>
              <a:rPr lang="el-GR" sz="2000" dirty="0" err="1">
                <a:solidFill>
                  <a:srgbClr val="1F1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δενδριμερών</a:t>
            </a:r>
            <a:r>
              <a:rPr lang="el-GR" sz="2000" dirty="0">
                <a:solidFill>
                  <a:srgbClr val="1F1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1F1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rgbClr val="1F1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solidFill>
                  <a:srgbClr val="1F1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Δημιουργία </a:t>
            </a:r>
            <a:r>
              <a:rPr lang="el-GR" sz="2000" dirty="0" err="1">
                <a:solidFill>
                  <a:srgbClr val="1F1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δενδριμερών</a:t>
            </a:r>
            <a:r>
              <a:rPr lang="el-GR" sz="2000" dirty="0">
                <a:solidFill>
                  <a:srgbClr val="1F1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υψηλής γενιάς 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solidFill>
                <a:srgbClr val="1F1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1F1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879976" y="1681163"/>
            <a:ext cx="5475412" cy="971255"/>
          </a:xfrm>
        </p:spPr>
        <p:txBody>
          <a:bodyPr>
            <a:normAutofit/>
          </a:bodyPr>
          <a:lstStyle/>
          <a:p>
            <a:pPr algn="ctr"/>
            <a:r>
              <a:rPr lang="el-GR" sz="2800" b="0" dirty="0"/>
              <a:t>Μειονεκτήματα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8" y="2818614"/>
            <a:ext cx="4874184" cy="34186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000" dirty="0">
                <a:solidFill>
                  <a:srgbClr val="1F1D24"/>
                </a:solidFill>
                <a:cs typeface="Calibri" panose="020F0502020204030204" pitchFamily="34" charset="0"/>
              </a:rPr>
              <a:t>Πλευρικές και ατελείς αντιδράσεις στις τελικές ομάδες.</a:t>
            </a:r>
          </a:p>
          <a:p>
            <a:pPr marL="514350" indent="-514350">
              <a:buFont typeface="+mj-lt"/>
              <a:buAutoNum type="arabicPeriod"/>
            </a:pPr>
            <a:endParaRPr lang="el-GR" sz="2000" dirty="0">
              <a:solidFill>
                <a:srgbClr val="1F1D24"/>
              </a:solidFill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solidFill>
                  <a:srgbClr val="1F1D24"/>
                </a:solidFill>
                <a:cs typeface="Calibri" panose="020F0502020204030204" pitchFamily="34" charset="0"/>
              </a:rPr>
              <a:t>Περίσσεια αντιδραστηρίων.</a:t>
            </a:r>
          </a:p>
          <a:p>
            <a:pPr marL="514350" indent="-514350">
              <a:buFont typeface="+mj-lt"/>
              <a:buAutoNum type="arabicPeriod"/>
            </a:pPr>
            <a:endParaRPr lang="el-GR" sz="2000" dirty="0">
              <a:solidFill>
                <a:srgbClr val="1F1D24"/>
              </a:solidFill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solidFill>
                  <a:srgbClr val="1F1D24"/>
                </a:solidFill>
                <a:cs typeface="Calibri" panose="020F0502020204030204" pitchFamily="34" charset="0"/>
              </a:rPr>
              <a:t>Δύσκολος καθαρισμός τελικού προϊόντος.</a:t>
            </a:r>
            <a:endParaRPr lang="el-GR" sz="2000" dirty="0">
              <a:cs typeface="Calibri" panose="020F0502020204030204" pitchFamily="34" charset="0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E35789E-8720-47B7-B1FD-C3121A80DEB5}"/>
              </a:ext>
            </a:extLst>
          </p:cNvPr>
          <p:cNvSpPr/>
          <p:nvPr/>
        </p:nvSpPr>
        <p:spPr>
          <a:xfrm>
            <a:off x="169682" y="1348033"/>
            <a:ext cx="11896627" cy="5175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304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1F1D24"/>
                </a:solidFill>
              </a:rPr>
              <a:t>PAMAMs (Poly </a:t>
            </a:r>
            <a:r>
              <a:rPr lang="en-US" sz="3200" i="1" dirty="0" err="1">
                <a:solidFill>
                  <a:srgbClr val="1F1D24"/>
                </a:solidFill>
              </a:rPr>
              <a:t>amidoamines</a:t>
            </a:r>
            <a:r>
              <a:rPr lang="en-US" sz="3200" i="1" dirty="0">
                <a:solidFill>
                  <a:srgbClr val="1F1D24"/>
                </a:solidFill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8EC5C-7BBC-441B-B90D-786D59CF92D9}"/>
              </a:ext>
            </a:extLst>
          </p:cNvPr>
          <p:cNvSpPr txBox="1"/>
          <p:nvPr/>
        </p:nvSpPr>
        <p:spPr>
          <a:xfrm>
            <a:off x="857839" y="6315959"/>
            <a:ext cx="1085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D. A. TOMALIA,* H. BAKER, J. DEWALD, M. HALL, G. KALLOS, S. MARTIN, J. ROECK, J. RYDER, and P. SMITH (1985)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D16013E1-C4CB-4EAA-8BFD-089352BE7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5247" y="1496505"/>
            <a:ext cx="7369471" cy="4525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19E8E7-E1B7-41A8-98CF-33C7AA7440E7}"/>
              </a:ext>
            </a:extLst>
          </p:cNvPr>
          <p:cNvSpPr txBox="1"/>
          <p:nvPr/>
        </p:nvSpPr>
        <p:spPr>
          <a:xfrm>
            <a:off x="377071" y="1728161"/>
            <a:ext cx="4817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Εμπορικά διαθέσιμο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Divergent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σύνθεση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Πυρήνας αμμωνίας ή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</a:rPr>
              <a:t>αιθυλενοδιαμίνης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2">
                    <a:lumMod val="50000"/>
                  </a:schemeClr>
                </a:solidFill>
              </a:rPr>
              <a:t>Δενδριμερή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μέχρι και 10</a:t>
            </a:r>
            <a:r>
              <a:rPr lang="el-GR" baseline="30000" dirty="0">
                <a:solidFill>
                  <a:schemeClr val="tx2">
                    <a:lumMod val="50000"/>
                  </a:schemeClr>
                </a:solidFill>
              </a:rPr>
              <a:t>ης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γενιάς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Μπορούσε να φέρει και </a:t>
            </a:r>
            <a:r>
              <a:rPr lang="el-GR" dirty="0" err="1">
                <a:solidFill>
                  <a:schemeClr val="tx2">
                    <a:lumMod val="50000"/>
                  </a:schemeClr>
                </a:solidFill>
              </a:rPr>
              <a:t>καρβοξυλικά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άκρα  </a:t>
            </a:r>
          </a:p>
        </p:txBody>
      </p:sp>
    </p:spTree>
    <p:extLst>
      <p:ext uri="{BB962C8B-B14F-4D97-AF65-F5344CB8AC3E}">
        <p14:creationId xmlns:p14="http://schemas.microsoft.com/office/powerpoint/2010/main" val="408532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4C1242-F683-4C14-AE78-D0EEC63F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88" y="284228"/>
            <a:ext cx="10515600" cy="1209151"/>
          </a:xfrm>
        </p:spPr>
        <p:txBody>
          <a:bodyPr/>
          <a:lstStyle/>
          <a:p>
            <a:pPr algn="ctr"/>
            <a:r>
              <a:rPr lang="el-GR" dirty="0"/>
              <a:t>Άλλα </a:t>
            </a:r>
            <a:r>
              <a:rPr lang="el-GR" dirty="0" err="1"/>
              <a:t>Δενδριμερή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E8CE285-337D-435B-971E-2D021974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9" t="13746" r="50902" b="7355"/>
          <a:stretch/>
        </p:blipFill>
        <p:spPr>
          <a:xfrm>
            <a:off x="367646" y="1803810"/>
            <a:ext cx="4496585" cy="4769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41855D-5F7C-46F8-B629-6D857504515E}"/>
              </a:ext>
            </a:extLst>
          </p:cNvPr>
          <p:cNvSpPr txBox="1"/>
          <p:nvPr/>
        </p:nvSpPr>
        <p:spPr>
          <a:xfrm>
            <a:off x="904188" y="1348033"/>
            <a:ext cx="332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Silane Dendrimers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F16357-CB80-4EA7-8B5C-8A35F7A4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" t="26302" r="8493" b="25042"/>
          <a:stretch/>
        </p:blipFill>
        <p:spPr>
          <a:xfrm>
            <a:off x="5257217" y="1986658"/>
            <a:ext cx="6799666" cy="2924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223A34-19FF-4C2A-BA05-D94650990F3A}"/>
              </a:ext>
            </a:extLst>
          </p:cNvPr>
          <p:cNvSpPr txBox="1"/>
          <p:nvPr/>
        </p:nvSpPr>
        <p:spPr>
          <a:xfrm>
            <a:off x="6096000" y="1328638"/>
            <a:ext cx="46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Phosphonium cascade molecules (dendrimers)</a:t>
            </a:r>
            <a:r>
              <a:rPr lang="el-GR" dirty="0"/>
              <a:t> </a:t>
            </a:r>
            <a:r>
              <a:rPr lang="en-US" dirty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15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C65387-4F3F-41DC-9D63-443B5346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Δενδριμερή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 πεπτίδια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29C774-62DF-442D-B605-A02A6D55A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13055" r="25000" b="12778"/>
          <a:stretch/>
        </p:blipFill>
        <p:spPr>
          <a:xfrm>
            <a:off x="838200" y="1735492"/>
            <a:ext cx="5372101" cy="4757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ABC1A-E370-4E75-888A-851ADE5815A7}"/>
              </a:ext>
            </a:extLst>
          </p:cNvPr>
          <p:cNvSpPr txBox="1"/>
          <p:nvPr/>
        </p:nvSpPr>
        <p:spPr>
          <a:xfrm>
            <a:off x="6905625" y="2095500"/>
            <a:ext cx="4781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Ιδιότητες  </a:t>
            </a:r>
            <a:r>
              <a:rPr lang="en-US" dirty="0"/>
              <a:t>:</a:t>
            </a:r>
            <a:endParaRPr lang="el-GR" dirty="0"/>
          </a:p>
          <a:p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Μεγάλο μέγεθος </a:t>
            </a:r>
            <a:r>
              <a:rPr lang="el-GR" dirty="0" err="1"/>
              <a:t>δενδριμερών</a:t>
            </a:r>
            <a:r>
              <a:rPr lang="el-GR" dirty="0"/>
              <a:t> σε μικρές γενιές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 err="1"/>
              <a:t>Δενδριμερή</a:t>
            </a:r>
            <a:r>
              <a:rPr lang="el-GR" dirty="0"/>
              <a:t> μέχρι και 7</a:t>
            </a:r>
            <a:r>
              <a:rPr lang="el-GR" baseline="30000" dirty="0"/>
              <a:t>ης </a:t>
            </a:r>
            <a:r>
              <a:rPr lang="el-GR" dirty="0"/>
              <a:t> που φέρουν παραπάνω από 1000 </a:t>
            </a:r>
            <a:r>
              <a:rPr lang="el-GR" dirty="0" err="1"/>
              <a:t>λυσίνες</a:t>
            </a:r>
            <a:r>
              <a:rPr lang="el-GR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Εμφανίζουν </a:t>
            </a:r>
            <a:r>
              <a:rPr lang="el-GR" dirty="0" err="1"/>
              <a:t>χειρομορφία</a:t>
            </a:r>
            <a:r>
              <a:rPr lang="el-GR" dirty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l-GR" dirty="0" err="1"/>
              <a:t>Βιοσυμβατότητα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3245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1127</Words>
  <Application>Microsoft Office PowerPoint</Application>
  <PresentationFormat>Ευρεία οθόνη</PresentationFormat>
  <Paragraphs>211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inherit</vt:lpstr>
      <vt:lpstr>Θέμα του Office</vt:lpstr>
      <vt:lpstr>Office Theme</vt:lpstr>
      <vt:lpstr>Δενδριμερή :  δομή και εφαρμογές </vt:lpstr>
      <vt:lpstr>Χαρακτηριστικά των  δενδριμερών </vt:lpstr>
      <vt:lpstr>Τα πρώτα Δενδριμερή </vt:lpstr>
      <vt:lpstr>Τα πρώτα Δενδριμερή </vt:lpstr>
      <vt:lpstr>Divergent method</vt:lpstr>
      <vt:lpstr>Divergent method</vt:lpstr>
      <vt:lpstr>PAMAMs (Poly amidoamines).</vt:lpstr>
      <vt:lpstr>Άλλα Δενδριμερή</vt:lpstr>
      <vt:lpstr>Δενδριμερή απο πεπτίδια </vt:lpstr>
      <vt:lpstr>Convergent method</vt:lpstr>
      <vt:lpstr>Convergent method</vt:lpstr>
      <vt:lpstr>Τρόποι μελέτης και χαρακτηρισμού </vt:lpstr>
      <vt:lpstr>Μεταγενέστεροι τρόποι μελέτης </vt:lpstr>
      <vt:lpstr>Εφαρμογές κατάλυσης </vt:lpstr>
      <vt:lpstr>Παρουσίαση του PowerPoint</vt:lpstr>
      <vt:lpstr>Παρουσίαση του PowerPoint</vt:lpstr>
      <vt:lpstr>Παρουσίαση του PowerPoint</vt:lpstr>
      <vt:lpstr>Self-assembly dendrimers</vt:lpstr>
      <vt:lpstr>Παρουσίαση του PowerPoint</vt:lpstr>
      <vt:lpstr>Φθορισμός  δενδριμερών </vt:lpstr>
      <vt:lpstr>Παρουσίαση του PowerPoint</vt:lpstr>
      <vt:lpstr>Παρουσίαση του PowerPoint</vt:lpstr>
      <vt:lpstr>Βιβλιογραφία 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Manos orphanos</dc:creator>
  <cp:lastModifiedBy>Manos orphanos</cp:lastModifiedBy>
  <cp:revision>99</cp:revision>
  <dcterms:created xsi:type="dcterms:W3CDTF">2020-04-13T08:26:34Z</dcterms:created>
  <dcterms:modified xsi:type="dcterms:W3CDTF">2020-05-02T11:48:17Z</dcterms:modified>
</cp:coreProperties>
</file>